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1" r:id="rId4"/>
    <p:sldId id="260" r:id="rId5"/>
    <p:sldId id="259" r:id="rId6"/>
    <p:sldId id="263" r:id="rId7"/>
    <p:sldId id="264" r:id="rId8"/>
    <p:sldId id="258" r:id="rId9"/>
    <p:sldId id="262"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62ABB-6AC8-4310-A98C-33960C3F065B}"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F3735-A1A8-4D18-9C45-9EBEF34F74BD}" type="slidenum">
              <a:rPr lang="en-US" smtClean="0"/>
              <a:t>‹#›</a:t>
            </a:fld>
            <a:endParaRPr lang="en-US"/>
          </a:p>
        </p:txBody>
      </p:sp>
    </p:spTree>
    <p:extLst>
      <p:ext uri="{BB962C8B-B14F-4D97-AF65-F5344CB8AC3E}">
        <p14:creationId xmlns:p14="http://schemas.microsoft.com/office/powerpoint/2010/main" val="212337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3544D4B-FA95-45D5-A388-921BA2F4B0B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76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A9A28-E1E8-4614-A102-0E5CC6B7B482}"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44D4B-FA95-45D5-A388-921BA2F4B0B4}" type="slidenum">
              <a:rPr lang="en-US" smtClean="0"/>
              <a:t>‹#›</a:t>
            </a:fld>
            <a:endParaRPr lang="en-US"/>
          </a:p>
        </p:txBody>
      </p:sp>
    </p:spTree>
    <p:extLst>
      <p:ext uri="{BB962C8B-B14F-4D97-AF65-F5344CB8AC3E}">
        <p14:creationId xmlns:p14="http://schemas.microsoft.com/office/powerpoint/2010/main" val="262292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6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49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spTree>
    <p:extLst>
      <p:ext uri="{BB962C8B-B14F-4D97-AF65-F5344CB8AC3E}">
        <p14:creationId xmlns:p14="http://schemas.microsoft.com/office/powerpoint/2010/main" val="69641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87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52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10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63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spTree>
    <p:extLst>
      <p:ext uri="{BB962C8B-B14F-4D97-AF65-F5344CB8AC3E}">
        <p14:creationId xmlns:p14="http://schemas.microsoft.com/office/powerpoint/2010/main" val="83455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A9A28-E1E8-4614-A102-0E5CC6B7B482}"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44D4B-FA95-45D5-A388-921BA2F4B0B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8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0A9A28-E1E8-4614-A102-0E5CC6B7B482}"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44D4B-FA95-45D5-A388-921BA2F4B0B4}" type="slidenum">
              <a:rPr lang="en-US" smtClean="0"/>
              <a:t>‹#›</a:t>
            </a:fld>
            <a:endParaRPr lang="en-US"/>
          </a:p>
        </p:txBody>
      </p:sp>
    </p:spTree>
    <p:extLst>
      <p:ext uri="{BB962C8B-B14F-4D97-AF65-F5344CB8AC3E}">
        <p14:creationId xmlns:p14="http://schemas.microsoft.com/office/powerpoint/2010/main" val="249655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0A9A28-E1E8-4614-A102-0E5CC6B7B482}"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44D4B-FA95-45D5-A388-921BA2F4B0B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83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0A9A28-E1E8-4614-A102-0E5CC6B7B482}"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44D4B-FA95-45D5-A388-921BA2F4B0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2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A9A28-E1E8-4614-A102-0E5CC6B7B482}"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44D4B-FA95-45D5-A388-921BA2F4B0B4}" type="slidenum">
              <a:rPr lang="en-US" smtClean="0"/>
              <a:t>‹#›</a:t>
            </a:fld>
            <a:endParaRPr lang="en-US"/>
          </a:p>
        </p:txBody>
      </p:sp>
    </p:spTree>
    <p:extLst>
      <p:ext uri="{BB962C8B-B14F-4D97-AF65-F5344CB8AC3E}">
        <p14:creationId xmlns:p14="http://schemas.microsoft.com/office/powerpoint/2010/main" val="36191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A9A28-E1E8-4614-A102-0E5CC6B7B482}"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44D4B-FA95-45D5-A388-921BA2F4B0B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2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A9A28-E1E8-4614-A102-0E5CC6B7B482}"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44D4B-FA95-45D5-A388-921BA2F4B0B4}" type="slidenum">
              <a:rPr lang="en-US" smtClean="0"/>
              <a:t>‹#›</a:t>
            </a:fld>
            <a:endParaRPr lang="en-US"/>
          </a:p>
        </p:txBody>
      </p:sp>
    </p:spTree>
    <p:extLst>
      <p:ext uri="{BB962C8B-B14F-4D97-AF65-F5344CB8AC3E}">
        <p14:creationId xmlns:p14="http://schemas.microsoft.com/office/powerpoint/2010/main" val="299157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0A9A28-E1E8-4614-A102-0E5CC6B7B482}" type="datetimeFigureOut">
              <a:rPr lang="en-US" smtClean="0"/>
              <a:t>1/11/2018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544D4B-FA95-45D5-A388-921BA2F4B0B4}" type="slidenum">
              <a:rPr lang="en-US" smtClean="0"/>
              <a:t>‹#›</a:t>
            </a:fld>
            <a:endParaRPr lang="en-US"/>
          </a:p>
        </p:txBody>
      </p:sp>
    </p:spTree>
    <p:extLst>
      <p:ext uri="{BB962C8B-B14F-4D97-AF65-F5344CB8AC3E}">
        <p14:creationId xmlns:p14="http://schemas.microsoft.com/office/powerpoint/2010/main" val="3202043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ichaelae.boeche@cms.k12.nc.u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butlerhighcareercenter.weebl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hebalance.com/what-to-wear-to-an-internship-interview-206118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690" b="100000" l="0" r="100000">
                        <a14:foregroundMark x1="40693" y1="25517" x2="61472" y2="12414"/>
                        <a14:foregroundMark x1="49784" y1="5517" x2="49784" y2="5517"/>
                        <a14:foregroundMark x1="46320" y1="31724" x2="58874" y2="31034"/>
                        <a14:foregroundMark x1="27273" y1="40690" x2="73160" y2="38621"/>
                        <a14:foregroundMark x1="4762" y1="97241" x2="99567" y2="97241"/>
                        <a14:foregroundMark x1="4762" y1="97931" x2="0" y2="97931"/>
                      </a14:backgroundRemoval>
                    </a14:imgEffect>
                  </a14:imgLayer>
                </a14:imgProps>
              </a:ext>
            </a:extLst>
          </a:blip>
          <a:stretch>
            <a:fillRect/>
          </a:stretch>
        </p:blipFill>
        <p:spPr>
          <a:xfrm>
            <a:off x="4811486" y="1938334"/>
            <a:ext cx="2200275" cy="1381125"/>
          </a:xfrm>
          <a:prstGeom prst="rect">
            <a:avLst/>
          </a:prstGeom>
        </p:spPr>
      </p:pic>
      <p:sp>
        <p:nvSpPr>
          <p:cNvPr id="3" name="Subtitle 2"/>
          <p:cNvSpPr>
            <a:spLocks noGrp="1"/>
          </p:cNvSpPr>
          <p:nvPr>
            <p:ph type="subTitle" idx="1"/>
          </p:nvPr>
        </p:nvSpPr>
        <p:spPr/>
        <p:txBody>
          <a:bodyPr>
            <a:normAutofit lnSpcReduction="10000"/>
          </a:bodyPr>
          <a:lstStyle/>
          <a:p>
            <a:r>
              <a:rPr lang="en-US" dirty="0" smtClean="0"/>
              <a:t>David W. Butler High School Orientation</a:t>
            </a:r>
          </a:p>
          <a:p>
            <a:r>
              <a:rPr lang="en-US" dirty="0" smtClean="0"/>
              <a:t>Michaela E. Boeche, Career Development Coordinator</a:t>
            </a:r>
          </a:p>
          <a:p>
            <a:r>
              <a:rPr lang="en-US" dirty="0" smtClean="0"/>
              <a:t>January 9</a:t>
            </a:r>
            <a:r>
              <a:rPr lang="en-US" baseline="30000" dirty="0" smtClean="0"/>
              <a:t>th</a:t>
            </a:r>
            <a:r>
              <a:rPr lang="en-US" dirty="0" smtClean="0"/>
              <a:t> 6:00-7:30</a:t>
            </a:r>
            <a:endParaRPr lang="en-US" dirty="0"/>
          </a:p>
        </p:txBody>
      </p:sp>
    </p:spTree>
    <p:extLst>
      <p:ext uri="{BB962C8B-B14F-4D97-AF65-F5344CB8AC3E}">
        <p14:creationId xmlns:p14="http://schemas.microsoft.com/office/powerpoint/2010/main" val="32954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Interviews</a:t>
            </a:r>
            <a:endParaRPr lang="en-US" dirty="0"/>
          </a:p>
        </p:txBody>
      </p:sp>
      <p:sp>
        <p:nvSpPr>
          <p:cNvPr id="3" name="Content Placeholder 2"/>
          <p:cNvSpPr>
            <a:spLocks noGrp="1"/>
          </p:cNvSpPr>
          <p:nvPr>
            <p:ph idx="1"/>
          </p:nvPr>
        </p:nvSpPr>
        <p:spPr/>
        <p:txBody>
          <a:bodyPr/>
          <a:lstStyle/>
          <a:p>
            <a:r>
              <a:rPr lang="en-US" dirty="0"/>
              <a:t>There will be a mock interview day after school on January 18 </a:t>
            </a:r>
            <a:r>
              <a:rPr lang="en-US" dirty="0" smtClean="0"/>
              <a:t>from 9am-1pm. Times will be sent out on Tuesday January 16</a:t>
            </a:r>
            <a:endParaRPr lang="en-US" dirty="0"/>
          </a:p>
          <a:p>
            <a:r>
              <a:rPr lang="en-US" dirty="0"/>
              <a:t>Sign up </a:t>
            </a:r>
            <a:r>
              <a:rPr lang="en-US" dirty="0" smtClean="0"/>
              <a:t>in the Career Center</a:t>
            </a:r>
            <a:endParaRPr lang="en-US" dirty="0"/>
          </a:p>
          <a:p>
            <a:r>
              <a:rPr lang="en-US" dirty="0"/>
              <a:t>Students will treat this as if it is a real interview</a:t>
            </a:r>
          </a:p>
          <a:p>
            <a:r>
              <a:rPr lang="en-US" dirty="0"/>
              <a:t>Dress to impress and speak with confidence, this is your chance to get the jitters out!</a:t>
            </a:r>
          </a:p>
          <a:p>
            <a:endParaRPr lang="en-US" dirty="0"/>
          </a:p>
        </p:txBody>
      </p:sp>
    </p:spTree>
    <p:extLst>
      <p:ext uri="{BB962C8B-B14F-4D97-AF65-F5344CB8AC3E}">
        <p14:creationId xmlns:p14="http://schemas.microsoft.com/office/powerpoint/2010/main" val="268101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3018" y="2662689"/>
            <a:ext cx="3605963" cy="2704473"/>
          </a:xfrm>
        </p:spPr>
      </p:pic>
      <p:sp>
        <p:nvSpPr>
          <p:cNvPr id="3" name="TextBox 2"/>
          <p:cNvSpPr txBox="1"/>
          <p:nvPr/>
        </p:nvSpPr>
        <p:spPr>
          <a:xfrm>
            <a:off x="1295402" y="5566299"/>
            <a:ext cx="9601196" cy="369332"/>
          </a:xfrm>
          <a:prstGeom prst="rect">
            <a:avLst/>
          </a:prstGeom>
          <a:noFill/>
        </p:spPr>
        <p:txBody>
          <a:bodyPr wrap="square" rtlCol="0">
            <a:spAutoFit/>
          </a:bodyPr>
          <a:lstStyle/>
          <a:p>
            <a:pPr algn="ctr"/>
            <a:r>
              <a:rPr lang="en-US" dirty="0" smtClean="0"/>
              <a:t>Please email Ms. Boeche at </a:t>
            </a:r>
            <a:r>
              <a:rPr lang="en-US" dirty="0" smtClean="0">
                <a:hlinkClick r:id="rId3"/>
              </a:rPr>
              <a:t>michaelae.boeche@cms.k12.nc.us</a:t>
            </a:r>
            <a:r>
              <a:rPr lang="en-US" dirty="0" smtClean="0"/>
              <a:t> or visit </a:t>
            </a:r>
            <a:r>
              <a:rPr lang="en-US" dirty="0" smtClean="0">
                <a:hlinkClick r:id="rId4"/>
              </a:rPr>
              <a:t>www.butlerhighcareercenter.weebly</a:t>
            </a:r>
            <a:r>
              <a:rPr lang="en-US" dirty="0" smtClean="0"/>
              <a:t> </a:t>
            </a:r>
            <a:endParaRPr lang="en-US" dirty="0"/>
          </a:p>
        </p:txBody>
      </p:sp>
    </p:spTree>
    <p:extLst>
      <p:ext uri="{BB962C8B-B14F-4D97-AF65-F5344CB8AC3E}">
        <p14:creationId xmlns:p14="http://schemas.microsoft.com/office/powerpoint/2010/main" val="227979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MYEP?</a:t>
            </a:r>
            <a:endParaRPr lang="en-US" dirty="0"/>
          </a:p>
        </p:txBody>
      </p:sp>
      <p:sp>
        <p:nvSpPr>
          <p:cNvPr id="3" name="Content Placeholder 2"/>
          <p:cNvSpPr>
            <a:spLocks noGrp="1"/>
          </p:cNvSpPr>
          <p:nvPr>
            <p:ph idx="1"/>
          </p:nvPr>
        </p:nvSpPr>
        <p:spPr/>
        <p:txBody>
          <a:bodyPr>
            <a:normAutofit lnSpcReduction="10000"/>
          </a:bodyPr>
          <a:lstStyle/>
          <a:p>
            <a:r>
              <a:rPr lang="en-US" dirty="0"/>
              <a:t>The Mayor's Youth Employment Program (MYEP) provides summer internship opportunities and career preparation to Butler High School students (internships are available for Junior and Seniors). Qualified students will participate in a full-day career readiness training that will prepare them to successfully obtain the proper skill to become certified in work readiness and be prepared for any future internship or job opportunities. Eligible Juniors and Seniors may be chosen to participate in a summer internship with an MYEP host employer. The following bullets detail elements of MYEP internships</a:t>
            </a:r>
            <a:r>
              <a:rPr lang="en-US" dirty="0" smtClean="0"/>
              <a:t>:</a:t>
            </a:r>
            <a:endParaRPr lang="en-US" dirty="0"/>
          </a:p>
        </p:txBody>
      </p:sp>
    </p:spTree>
    <p:extLst>
      <p:ext uri="{BB962C8B-B14F-4D97-AF65-F5344CB8AC3E}">
        <p14:creationId xmlns:p14="http://schemas.microsoft.com/office/powerpoint/2010/main" val="385553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Internship Application </a:t>
            </a:r>
            <a:br>
              <a:rPr lang="en-US" dirty="0" smtClean="0"/>
            </a:br>
            <a:r>
              <a:rPr lang="en-US" dirty="0" smtClean="0"/>
              <a:t>(What to do prior to training!)</a:t>
            </a:r>
            <a:endParaRPr lang="en-US" dirty="0"/>
          </a:p>
        </p:txBody>
      </p:sp>
      <p:sp>
        <p:nvSpPr>
          <p:cNvPr id="3" name="Content Placeholder 2"/>
          <p:cNvSpPr>
            <a:spLocks noGrp="1"/>
          </p:cNvSpPr>
          <p:nvPr>
            <p:ph idx="1"/>
          </p:nvPr>
        </p:nvSpPr>
        <p:spPr/>
        <p:txBody>
          <a:bodyPr/>
          <a:lstStyle/>
          <a:p>
            <a:r>
              <a:rPr lang="en-US" dirty="0" smtClean="0"/>
              <a:t>Two letters of recommendation sealed from your recommenders</a:t>
            </a:r>
            <a:r>
              <a:rPr lang="en-US" dirty="0" smtClean="0"/>
              <a:t>.**</a:t>
            </a:r>
            <a:endParaRPr lang="en-US" dirty="0" smtClean="0"/>
          </a:p>
          <a:p>
            <a:r>
              <a:rPr lang="en-US" dirty="0" smtClean="0"/>
              <a:t>A 500 word essay printed and sealed</a:t>
            </a:r>
            <a:r>
              <a:rPr lang="en-US" dirty="0" smtClean="0"/>
              <a:t>.**</a:t>
            </a:r>
            <a:endParaRPr lang="en-US" dirty="0" smtClean="0"/>
          </a:p>
          <a:p>
            <a:r>
              <a:rPr lang="en-US" dirty="0" smtClean="0"/>
              <a:t>A professional resume (make sure you proofread and have a second proofreader)</a:t>
            </a:r>
          </a:p>
          <a:p>
            <a:r>
              <a:rPr lang="en-US" dirty="0" smtClean="0"/>
              <a:t>Deliver all materials to Ms. Boeche by January 19 at 2:30pm</a:t>
            </a:r>
          </a:p>
          <a:p>
            <a:pPr lvl="1"/>
            <a:r>
              <a:rPr lang="en-US" dirty="0" smtClean="0"/>
              <a:t>NOTE: No late materials will be accepted</a:t>
            </a:r>
            <a:r>
              <a:rPr lang="en-US" dirty="0" smtClean="0"/>
              <a:t>.</a:t>
            </a:r>
          </a:p>
          <a:p>
            <a:pPr marL="0" lvl="1" indent="0" algn="ctr">
              <a:buNone/>
            </a:pPr>
            <a:r>
              <a:rPr lang="en-US" b="1" dirty="0" smtClean="0"/>
              <a:t>** Only complete if you are eligible for the internship</a:t>
            </a:r>
            <a:endParaRPr lang="en-US" b="1" dirty="0"/>
          </a:p>
        </p:txBody>
      </p:sp>
    </p:spTree>
    <p:extLst>
      <p:ext uri="{BB962C8B-B14F-4D97-AF65-F5344CB8AC3E}">
        <p14:creationId xmlns:p14="http://schemas.microsoft.com/office/powerpoint/2010/main" val="333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Did you Register for Training??</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0" b="100000" l="0" r="100000">
                        <a14:foregroundMark x1="34190" y1="33022" x2="34190" y2="33022"/>
                        <a14:foregroundMark x1="32134" y1="30530" x2="37275" y2="31153"/>
                        <a14:foregroundMark x1="48329" y1="37072" x2="56812" y2="38006"/>
                        <a14:foregroundMark x1="46015" y1="44860" x2="46015" y2="44860"/>
                      </a14:backgroundRemoval>
                    </a14:imgEffect>
                  </a14:imgLayer>
                </a14:imgProps>
              </a:ext>
              <a:ext uri="{28A0092B-C50C-407E-A947-70E740481C1C}">
                <a14:useLocalDpi xmlns:a14="http://schemas.microsoft.com/office/drawing/2010/main" val="0"/>
              </a:ext>
            </a:extLst>
          </a:blip>
          <a:stretch>
            <a:fillRect/>
          </a:stretch>
        </p:blipFill>
        <p:spPr>
          <a:xfrm>
            <a:off x="4243388" y="2687639"/>
            <a:ext cx="3311510" cy="2732634"/>
          </a:xfrm>
        </p:spPr>
      </p:pic>
      <p:sp>
        <p:nvSpPr>
          <p:cNvPr id="5" name="TextBox 4"/>
          <p:cNvSpPr txBox="1"/>
          <p:nvPr/>
        </p:nvSpPr>
        <p:spPr>
          <a:xfrm>
            <a:off x="2013858" y="3847068"/>
            <a:ext cx="1817914" cy="369332"/>
          </a:xfrm>
          <a:prstGeom prst="rect">
            <a:avLst/>
          </a:prstGeom>
          <a:noFill/>
        </p:spPr>
        <p:txBody>
          <a:bodyPr wrap="square" rtlCol="0">
            <a:spAutoFit/>
          </a:bodyPr>
          <a:lstStyle/>
          <a:p>
            <a:r>
              <a:rPr lang="en-US" dirty="0" smtClean="0"/>
              <a:t>January 24 (B day)</a:t>
            </a:r>
            <a:endParaRPr lang="en-US" dirty="0"/>
          </a:p>
        </p:txBody>
      </p:sp>
      <p:sp>
        <p:nvSpPr>
          <p:cNvPr id="6" name="TextBox 5"/>
          <p:cNvSpPr txBox="1"/>
          <p:nvPr/>
        </p:nvSpPr>
        <p:spPr>
          <a:xfrm>
            <a:off x="8240487" y="3847068"/>
            <a:ext cx="1926770" cy="369332"/>
          </a:xfrm>
          <a:prstGeom prst="rect">
            <a:avLst/>
          </a:prstGeom>
          <a:noFill/>
        </p:spPr>
        <p:txBody>
          <a:bodyPr wrap="square" rtlCol="0">
            <a:spAutoFit/>
          </a:bodyPr>
          <a:lstStyle/>
          <a:p>
            <a:r>
              <a:rPr lang="en-US" dirty="0" smtClean="0"/>
              <a:t>January 25 (A day)</a:t>
            </a:r>
            <a:endParaRPr lang="en-US" dirty="0"/>
          </a:p>
        </p:txBody>
      </p:sp>
      <p:sp>
        <p:nvSpPr>
          <p:cNvPr id="3" name="TextBox 2"/>
          <p:cNvSpPr txBox="1"/>
          <p:nvPr/>
        </p:nvSpPr>
        <p:spPr>
          <a:xfrm>
            <a:off x="3053918" y="5745163"/>
            <a:ext cx="5415379" cy="372862"/>
          </a:xfrm>
          <a:prstGeom prst="rect">
            <a:avLst/>
          </a:prstGeom>
          <a:noFill/>
        </p:spPr>
        <p:txBody>
          <a:bodyPr wrap="square" rtlCol="0">
            <a:spAutoFit/>
          </a:bodyPr>
          <a:lstStyle/>
          <a:p>
            <a:pPr algn="ctr"/>
            <a:r>
              <a:rPr lang="en-US" dirty="0" smtClean="0"/>
              <a:t>Your interview date will be emailed to you by January 19</a:t>
            </a:r>
            <a:endParaRPr lang="en-US" dirty="0"/>
          </a:p>
        </p:txBody>
      </p:sp>
    </p:spTree>
    <p:extLst>
      <p:ext uri="{BB962C8B-B14F-4D97-AF65-F5344CB8AC3E}">
        <p14:creationId xmlns:p14="http://schemas.microsoft.com/office/powerpoint/2010/main" val="211986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Expectations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Complete the Career Readiness Training </a:t>
            </a:r>
            <a:endParaRPr lang="en-US" dirty="0" smtClean="0"/>
          </a:p>
          <a:p>
            <a:pPr marL="742950"/>
            <a:r>
              <a:rPr lang="en-US" sz="2000" dirty="0"/>
              <a:t>job readiness</a:t>
            </a:r>
          </a:p>
          <a:p>
            <a:pPr marL="742950"/>
            <a:r>
              <a:rPr lang="en-US" sz="2000" dirty="0" smtClean="0"/>
              <a:t>soft skills</a:t>
            </a:r>
            <a:r>
              <a:rPr lang="en-US" sz="2000" dirty="0" smtClean="0"/>
              <a:t> </a:t>
            </a:r>
          </a:p>
          <a:p>
            <a:pPr lvl="1"/>
            <a:r>
              <a:rPr lang="en-US" dirty="0" smtClean="0"/>
              <a:t>customer </a:t>
            </a:r>
            <a:r>
              <a:rPr lang="en-US" dirty="0" smtClean="0"/>
              <a:t>service;</a:t>
            </a:r>
            <a:r>
              <a:rPr lang="en-US" dirty="0"/>
              <a:t> </a:t>
            </a:r>
            <a:endParaRPr lang="en-US" dirty="0" smtClean="0"/>
          </a:p>
          <a:p>
            <a:pPr lvl="1"/>
            <a:r>
              <a:rPr lang="en-US" dirty="0" smtClean="0"/>
              <a:t>and </a:t>
            </a:r>
            <a:r>
              <a:rPr lang="en-US" dirty="0"/>
              <a:t>financial literacy</a:t>
            </a:r>
            <a:endParaRPr lang="en-US" dirty="0" smtClean="0"/>
          </a:p>
          <a:p>
            <a:pPr lvl="0">
              <a:buClr>
                <a:srgbClr val="83992A"/>
              </a:buClr>
            </a:pPr>
            <a:r>
              <a:rPr lang="en-US" dirty="0" smtClean="0">
                <a:solidFill>
                  <a:prstClr val="black">
                    <a:lumMod val="85000"/>
                    <a:lumOff val="15000"/>
                  </a:prstClr>
                </a:solidFill>
              </a:rPr>
              <a:t>Student’s </a:t>
            </a:r>
            <a:r>
              <a:rPr lang="en-US" dirty="0" smtClean="0">
                <a:solidFill>
                  <a:prstClr val="black">
                    <a:lumMod val="85000"/>
                    <a:lumOff val="15000"/>
                  </a:prstClr>
                </a:solidFill>
              </a:rPr>
              <a:t>will receive a full-day of training and complete the course with a certification in college and career-readiness from the Mayor’s Employment Youth Program</a:t>
            </a:r>
          </a:p>
          <a:p>
            <a:pPr lvl="0">
              <a:buClr>
                <a:srgbClr val="83992A"/>
              </a:buClr>
            </a:pPr>
            <a:r>
              <a:rPr lang="en-US" dirty="0" smtClean="0">
                <a:solidFill>
                  <a:prstClr val="black">
                    <a:lumMod val="85000"/>
                    <a:lumOff val="15000"/>
                  </a:prstClr>
                </a:solidFill>
              </a:rPr>
              <a:t>Dress to Impress!</a:t>
            </a:r>
            <a:endParaRPr lang="en-US" dirty="0">
              <a:solidFill>
                <a:prstClr val="black">
                  <a:lumMod val="85000"/>
                  <a:lumOff val="15000"/>
                </a:prstClr>
              </a:solidFill>
            </a:endParaRPr>
          </a:p>
          <a:p>
            <a:pPr marL="457200" lvl="2" indent="0"/>
            <a:endParaRPr lang="en-US" dirty="0"/>
          </a:p>
          <a:p>
            <a:pPr marL="0" indent="0">
              <a:buNone/>
            </a:pPr>
            <a:endParaRPr lang="en-US" dirty="0"/>
          </a:p>
        </p:txBody>
      </p:sp>
    </p:spTree>
    <p:extLst>
      <p:ext uri="{BB962C8B-B14F-4D97-AF65-F5344CB8AC3E}">
        <p14:creationId xmlns:p14="http://schemas.microsoft.com/office/powerpoint/2010/main" val="14319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What not to Wear</a:t>
            </a:r>
            <a:r>
              <a:rPr lang="en-US" dirty="0" smtClean="0"/>
              <a:t>!/What to Wear!</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What NOT to Wear:</a:t>
            </a:r>
          </a:p>
          <a:p>
            <a:pPr marL="514350"/>
            <a:r>
              <a:rPr lang="en-US" dirty="0" smtClean="0"/>
              <a:t>Flip-flops </a:t>
            </a:r>
            <a:r>
              <a:rPr lang="en-US" dirty="0"/>
              <a:t>or sneakers.</a:t>
            </a:r>
          </a:p>
          <a:p>
            <a:pPr marL="514350"/>
            <a:r>
              <a:rPr lang="en-US" dirty="0"/>
              <a:t>Underwear (bras, bra straps, briefs, boxers, etc.) that is visible. Don't wear any underwear that shows - even if your bra straps match your top.</a:t>
            </a:r>
          </a:p>
          <a:p>
            <a:pPr marL="514350"/>
            <a:r>
              <a:rPr lang="en-US" dirty="0"/>
              <a:t>Shorts.</a:t>
            </a:r>
          </a:p>
          <a:p>
            <a:pPr marL="514350"/>
            <a:r>
              <a:rPr lang="en-US" dirty="0" smtClean="0"/>
              <a:t>Jeans (especially with holes that show skin!).</a:t>
            </a:r>
            <a:endParaRPr lang="en-US" dirty="0"/>
          </a:p>
          <a:p>
            <a:pPr marL="514350"/>
            <a:r>
              <a:rPr lang="en-US" dirty="0"/>
              <a:t>Skirts that are too short.</a:t>
            </a:r>
          </a:p>
          <a:p>
            <a:pPr marL="514350"/>
            <a:r>
              <a:rPr lang="en-US" dirty="0"/>
              <a:t>Pants that are too low-rise or too tight.</a:t>
            </a:r>
          </a:p>
          <a:p>
            <a:pPr marL="514350"/>
            <a:r>
              <a:rPr lang="en-US" dirty="0"/>
              <a:t>Blouses that are too low-cut or too short - don't show your cleavage or your belly.</a:t>
            </a:r>
          </a:p>
          <a:p>
            <a:pPr marL="514350"/>
            <a:r>
              <a:rPr lang="en-US" dirty="0"/>
              <a:t>More on underwear and low-rise pants - make sure the top of your thong, if you wear one, doesn't show above your pants</a:t>
            </a:r>
            <a:r>
              <a:rPr lang="en-US" dirty="0" smtClean="0"/>
              <a:t>.</a:t>
            </a:r>
          </a:p>
          <a:p>
            <a:r>
              <a:rPr lang="en-US" dirty="0" smtClean="0"/>
              <a:t>What to Wear:</a:t>
            </a:r>
          </a:p>
          <a:p>
            <a:pPr lvl="1"/>
            <a:r>
              <a:rPr lang="en-US" dirty="0">
                <a:hlinkClick r:id="rId2"/>
              </a:rPr>
              <a:t>https://</a:t>
            </a:r>
            <a:r>
              <a:rPr lang="en-US" dirty="0" smtClean="0">
                <a:hlinkClick r:id="rId2"/>
              </a:rPr>
              <a:t>www.thebalance.com/what-to-wear-to-an-internship-interview-2061183</a:t>
            </a:r>
            <a:r>
              <a:rPr lang="en-US" dirty="0" smtClean="0"/>
              <a:t> </a:t>
            </a:r>
            <a:endParaRPr lang="en-US" dirty="0" smtClean="0"/>
          </a:p>
        </p:txBody>
      </p:sp>
    </p:spTree>
    <p:extLst>
      <p:ext uri="{BB962C8B-B14F-4D97-AF65-F5344CB8AC3E}">
        <p14:creationId xmlns:p14="http://schemas.microsoft.com/office/powerpoint/2010/main" val="207499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Internship Selection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Students must live in Charlotte or attend a CMS high school</a:t>
            </a:r>
          </a:p>
          <a:p>
            <a:r>
              <a:rPr lang="en-US" dirty="0"/>
              <a:t>Have a valid current North Carolina photo ID and a Social Security Card </a:t>
            </a:r>
          </a:p>
          <a:p>
            <a:r>
              <a:rPr lang="en-US" dirty="0"/>
              <a:t>Demonstrate work experience or participation in extracurricular activities </a:t>
            </a:r>
          </a:p>
          <a:p>
            <a:r>
              <a:rPr lang="en-US" dirty="0" smtClean="0"/>
              <a:t>Positive performance during the training day</a:t>
            </a:r>
          </a:p>
          <a:p>
            <a:r>
              <a:rPr lang="en-US" dirty="0" smtClean="0"/>
              <a:t>Attendance records</a:t>
            </a:r>
          </a:p>
          <a:p>
            <a:r>
              <a:rPr lang="en-US" dirty="0" smtClean="0"/>
              <a:t>Teacher </a:t>
            </a:r>
            <a:r>
              <a:rPr lang="en-US" dirty="0" smtClean="0"/>
              <a:t>recommendations</a:t>
            </a:r>
          </a:p>
          <a:p>
            <a:r>
              <a:rPr lang="en-US" dirty="0" smtClean="0"/>
              <a:t>Essay</a:t>
            </a:r>
          </a:p>
          <a:p>
            <a:r>
              <a:rPr lang="en-US" dirty="0" smtClean="0"/>
              <a:t>Resume</a:t>
            </a:r>
            <a:endParaRPr lang="en-US" dirty="0"/>
          </a:p>
        </p:txBody>
      </p:sp>
    </p:spTree>
    <p:extLst>
      <p:ext uri="{BB962C8B-B14F-4D97-AF65-F5344CB8AC3E}">
        <p14:creationId xmlns:p14="http://schemas.microsoft.com/office/powerpoint/2010/main" val="352884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Internship</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Internships are generally eight (8) weeks in duration (Internships are scheduled to start June 18-August 10, 2018).</a:t>
            </a:r>
          </a:p>
          <a:p>
            <a:r>
              <a:rPr lang="en-US" dirty="0"/>
              <a:t>Students work 20 hours per week, at a minimum rate of $8.00 (or more depending on placement) per hour.</a:t>
            </a:r>
          </a:p>
          <a:p>
            <a:r>
              <a:rPr lang="en-US" dirty="0"/>
              <a:t>Student interns are monitored closely throughout the summer by the MYEP staff and referral partner liaisons.</a:t>
            </a:r>
          </a:p>
          <a:p>
            <a:r>
              <a:rPr lang="en-US" dirty="0"/>
              <a:t>In some cases, student interns are able to continue work with the host employer through the school year.</a:t>
            </a:r>
          </a:p>
          <a:p>
            <a:r>
              <a:rPr lang="en-US" dirty="0"/>
              <a:t>The program has worked over the past three decades to prepare Charlotte's youth for future employment. The program leverages relationships with businesses and community stakeholders to provide meaningful, career-oriented internships for participants.​</a:t>
            </a:r>
          </a:p>
          <a:p>
            <a:endParaRPr lang="en-US" dirty="0"/>
          </a:p>
        </p:txBody>
      </p:sp>
    </p:spTree>
    <p:extLst>
      <p:ext uri="{BB962C8B-B14F-4D97-AF65-F5344CB8AC3E}">
        <p14:creationId xmlns:p14="http://schemas.microsoft.com/office/powerpoint/2010/main" val="304058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Internship Application </a:t>
            </a:r>
            <a:r>
              <a:rPr lang="en-US" dirty="0" smtClean="0"/>
              <a:t/>
            </a:r>
            <a:br>
              <a:rPr lang="en-US" dirty="0" smtClean="0"/>
            </a:br>
            <a:r>
              <a:rPr lang="en-US" dirty="0" smtClean="0"/>
              <a:t>(</a:t>
            </a:r>
            <a:r>
              <a:rPr lang="en-US" dirty="0"/>
              <a:t>What to do </a:t>
            </a:r>
            <a:r>
              <a:rPr lang="en-US" dirty="0" smtClean="0"/>
              <a:t>after training!)</a:t>
            </a:r>
            <a:endParaRPr lang="en-US" dirty="0"/>
          </a:p>
        </p:txBody>
      </p:sp>
      <p:sp>
        <p:nvSpPr>
          <p:cNvPr id="3" name="Content Placeholder 2"/>
          <p:cNvSpPr>
            <a:spLocks noGrp="1"/>
          </p:cNvSpPr>
          <p:nvPr>
            <p:ph idx="1"/>
          </p:nvPr>
        </p:nvSpPr>
        <p:spPr/>
        <p:txBody>
          <a:bodyPr/>
          <a:lstStyle/>
          <a:p>
            <a:r>
              <a:rPr lang="en-US" dirty="0" smtClean="0"/>
              <a:t>If chosen:</a:t>
            </a:r>
          </a:p>
          <a:p>
            <a:pPr lvl="1"/>
            <a:r>
              <a:rPr lang="en-US" dirty="0"/>
              <a:t>Complete remaining application components (to be given only to those selected to interview)</a:t>
            </a:r>
          </a:p>
          <a:p>
            <a:pPr lvl="1"/>
            <a:r>
              <a:rPr lang="en-US" dirty="0" smtClean="0"/>
              <a:t>Complete </a:t>
            </a:r>
            <a:r>
              <a:rPr lang="en-US" dirty="0"/>
              <a:t>a MYEP intern interview </a:t>
            </a:r>
            <a:endParaRPr lang="en-US" dirty="0" smtClean="0"/>
          </a:p>
          <a:p>
            <a:pPr lvl="2"/>
            <a:r>
              <a:rPr lang="en-US" dirty="0" smtClean="0"/>
              <a:t>There </a:t>
            </a:r>
            <a:r>
              <a:rPr lang="en-US" dirty="0" smtClean="0"/>
              <a:t>will be a wait list for students to ensure placement*</a:t>
            </a:r>
            <a:endParaRPr lang="en-US" dirty="0"/>
          </a:p>
          <a:p>
            <a:pPr lvl="1"/>
            <a:r>
              <a:rPr lang="en-US" dirty="0"/>
              <a:t>Successfully pass a drug screening and background </a:t>
            </a:r>
            <a:r>
              <a:rPr lang="en-US" dirty="0" smtClean="0"/>
              <a:t>check (Date TBD)</a:t>
            </a:r>
          </a:p>
          <a:p>
            <a:pPr marL="457200" lvl="1" indent="0">
              <a:buNone/>
            </a:pPr>
            <a:r>
              <a:rPr lang="en-US" dirty="0"/>
              <a:t>*Business partner placement is subject to position availability.</a:t>
            </a:r>
          </a:p>
        </p:txBody>
      </p:sp>
    </p:spTree>
    <p:extLst>
      <p:ext uri="{BB962C8B-B14F-4D97-AF65-F5344CB8AC3E}">
        <p14:creationId xmlns:p14="http://schemas.microsoft.com/office/powerpoint/2010/main" val="2470487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136</TotalTime>
  <Words>682</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PowerPoint Presentation</vt:lpstr>
      <vt:lpstr>What is MYEP?</vt:lpstr>
      <vt:lpstr>Internship Application  (What to do prior to training!)</vt:lpstr>
      <vt:lpstr>Did you Register for Training??</vt:lpstr>
      <vt:lpstr>Training Expectations</vt:lpstr>
      <vt:lpstr>Dress: What not to Wear!/What to Wear!</vt:lpstr>
      <vt:lpstr>Internship Selection</vt:lpstr>
      <vt:lpstr>Internship</vt:lpstr>
      <vt:lpstr>Internship Application  (What to do after training!)</vt:lpstr>
      <vt:lpstr>Mock Interviews</vt:lpstr>
      <vt:lpstr>Q &amp; A</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Boeche, Michaela E.</dc:creator>
  <cp:lastModifiedBy>Boeche, Michaela E.</cp:lastModifiedBy>
  <cp:revision>14</cp:revision>
  <dcterms:created xsi:type="dcterms:W3CDTF">2018-01-09T15:18:54Z</dcterms:created>
  <dcterms:modified xsi:type="dcterms:W3CDTF">2018-01-11T14:38:39Z</dcterms:modified>
</cp:coreProperties>
</file>